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7" r:id="rId2"/>
    <p:sldId id="448" r:id="rId3"/>
    <p:sldId id="453" r:id="rId4"/>
    <p:sldId id="449" r:id="rId5"/>
    <p:sldId id="451" r:id="rId6"/>
    <p:sldId id="452" r:id="rId7"/>
    <p:sldId id="458" r:id="rId8"/>
    <p:sldId id="469" r:id="rId9"/>
    <p:sldId id="456" r:id="rId10"/>
    <p:sldId id="462" r:id="rId11"/>
    <p:sldId id="470" r:id="rId12"/>
    <p:sldId id="465" r:id="rId13"/>
    <p:sldId id="459" r:id="rId14"/>
    <p:sldId id="461" r:id="rId15"/>
    <p:sldId id="482" r:id="rId16"/>
    <p:sldId id="455" r:id="rId17"/>
    <p:sldId id="463" r:id="rId18"/>
    <p:sldId id="466" r:id="rId19"/>
    <p:sldId id="457" r:id="rId20"/>
    <p:sldId id="467" r:id="rId21"/>
    <p:sldId id="450" r:id="rId22"/>
    <p:sldId id="454" r:id="rId23"/>
    <p:sldId id="460" r:id="rId24"/>
    <p:sldId id="464" r:id="rId25"/>
    <p:sldId id="483" r:id="rId26"/>
    <p:sldId id="471" r:id="rId27"/>
    <p:sldId id="472" r:id="rId28"/>
    <p:sldId id="477" r:id="rId29"/>
    <p:sldId id="478" r:id="rId30"/>
    <p:sldId id="479" r:id="rId31"/>
    <p:sldId id="480" r:id="rId32"/>
    <p:sldId id="473" r:id="rId33"/>
    <p:sldId id="474" r:id="rId34"/>
    <p:sldId id="475" r:id="rId35"/>
    <p:sldId id="476" r:id="rId36"/>
    <p:sldId id="481" r:id="rId37"/>
  </p:sldIdLst>
  <p:sldSz cx="9144000" cy="6858000" type="screen4x3"/>
  <p:notesSz cx="6640513" cy="9904413"/>
  <p:defaultTextStyle>
    <a:defPPr>
      <a:defRPr lang="pt-BR"/>
    </a:defPPr>
    <a:lvl1pPr algn="l" rtl="0" fontAlgn="base">
      <a:lnSpc>
        <a:spcPct val="75000"/>
      </a:lnSpc>
      <a:spcBef>
        <a:spcPct val="0"/>
      </a:spcBef>
      <a:spcAft>
        <a:spcPct val="0"/>
      </a:spcAft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75000"/>
      </a:lnSpc>
      <a:spcBef>
        <a:spcPct val="0"/>
      </a:spcBef>
      <a:spcAft>
        <a:spcPct val="0"/>
      </a:spcAft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75000"/>
      </a:lnSpc>
      <a:spcBef>
        <a:spcPct val="0"/>
      </a:spcBef>
      <a:spcAft>
        <a:spcPct val="0"/>
      </a:spcAft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75000"/>
      </a:lnSpc>
      <a:spcBef>
        <a:spcPct val="0"/>
      </a:spcBef>
      <a:spcAft>
        <a:spcPct val="0"/>
      </a:spcAft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75000"/>
      </a:lnSpc>
      <a:spcBef>
        <a:spcPct val="0"/>
      </a:spcBef>
      <a:spcAft>
        <a:spcPct val="0"/>
      </a:spcAft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DE"/>
    <a:srgbClr val="FFFFFF"/>
    <a:srgbClr val="85CEFF"/>
    <a:srgbClr val="F2F2F2"/>
    <a:srgbClr val="008CEC"/>
    <a:srgbClr val="FF9900"/>
    <a:srgbClr val="FFFF00"/>
    <a:srgbClr val="CCFF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 autoAdjust="0"/>
  </p:normalViewPr>
  <p:slideViewPr>
    <p:cSldViewPr snapToGrid="0">
      <p:cViewPr>
        <p:scale>
          <a:sx n="64" d="100"/>
          <a:sy n="64" d="100"/>
        </p:scale>
        <p:origin x="-156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90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5" tIns="46638" rIns="93275" bIns="46638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590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5" tIns="46638" rIns="93275" bIns="46638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2763"/>
            <a:ext cx="28590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5" tIns="46638" rIns="93275" bIns="46638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402763"/>
            <a:ext cx="28590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5" tIns="46638" rIns="93275" bIns="46638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AF96053-3AA0-456B-BC8B-DE7835A6DB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A35ED012-534B-4FAA-A47E-7DF96B772F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2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271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19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015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27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5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66554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52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71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20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95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3896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477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no de Fund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4800600" cy="6858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803775" y="2956363"/>
            <a:ext cx="4340225" cy="11917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169863" y="1381125"/>
            <a:ext cx="4310062" cy="3365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porto do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Soyo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tem em curso um plano de desenvolvimento que inclui a aquisição de equipamentos portuários e a construção de mais 300 metros de cais. </a:t>
            </a: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sua influência, muito para além do cais comercial na cidade do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Soyo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extende-se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até Noqui na fronteira com a República Democrática do Congo, onde se irá situar um dos terminais de cabotagem marítima e fluvial que irá percorrer as águas do rio Zaire.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1962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SOYO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138308"/>
            <a:ext cx="8082698" cy="172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Investimento previsto para o projecto de cabotagem no Norte de Angola, foi estimado, ainda que de forma preliminar, com base na avaliação do custo estimado das suas principais componentes, conduzindo a um valor global da ordem dos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453,5 milhões de dólares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1962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SOYO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7347" name="Picture 3" descr="E:\LOGISTEL\ANGOLA\IMPA\IMPA - CABOTAGEM MARITIMO FLUVIAL NORTE DE ANGOLA\Travessia Rio Zaire 3D\Interface Fluv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3" y="4104466"/>
            <a:ext cx="3543552" cy="165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9" t="16929" r="27144" b="50038"/>
          <a:stretch/>
        </p:blipFill>
        <p:spPr bwMode="auto">
          <a:xfrm>
            <a:off x="4732309" y="4104327"/>
            <a:ext cx="4320000" cy="1652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1962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SOYO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5058" name="Picture 2" descr="E:\LOGISTEL\ANGOLA\___DOCUMENTOS DE TRABALHO\Fotografias\Noqui\IMG_7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50" y="3881199"/>
            <a:ext cx="3240000" cy="2430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0" y="1331630"/>
            <a:ext cx="5400000" cy="240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E:\LOGISTEL\ANGOLA\IMPA\IMPA - CABOTAGEM MARITIMO FLUVIAL NORTE DE ANGOLA\0.18.Travessia Rio Zaire\Terminal Fluvial_Mode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96" y="1832324"/>
            <a:ext cx="2880000" cy="380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2435914"/>
            <a:ext cx="80826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É o elemento que faltava para a afirmação do Sistema Portuário Angolano como:</a:t>
            </a: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Infra-estrutura portuária com potencial para ter capacidade de atracção das principais linhas e operadores marítimos para Angola;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Hub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regional de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transhipment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na costa ocidental africana.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145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DANDE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63209"/>
            <a:ext cx="8082698" cy="268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Terá capacidade para: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3,1 Milhões de Toneladas / ano – Carga Geral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1.000.000 TEU’s / ano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104.000 Veículos / ano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25 Milhões de Toneladas / ano – Terminal Mineraleiro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8 Milhões Toneladas / ano – Graneis Sólidos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2,5 Milhões Toneladas / ano – Cimento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6 Milhões Toneladas / ano – Graneis Líquidos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145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DANDE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63209"/>
            <a:ext cx="8082698" cy="172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Novo Porto do Dande tem um valor previsional de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3,8 mil milhões de dólares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, ao longo das suas três fases de construção, embora pelas características do local possa no futuro ser ampliado caso assim se justifique.</a:t>
            </a:r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145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DANDE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2145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DANDE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1488342"/>
            <a:ext cx="4320000" cy="207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3678453"/>
            <a:ext cx="4320000" cy="2632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4" y="2056053"/>
            <a:ext cx="4320000" cy="324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5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Vital para o desenvolvimento da região, o porto terá capacidade para atracar, simultaneamente, um grande navio e quatro </a:t>
            </a:r>
            <a:r>
              <a:rPr lang="pt-PT" sz="2800" b="0" i="1" dirty="0" err="1" smtClean="0">
                <a:solidFill>
                  <a:schemeClr val="tx1"/>
                </a:solidFill>
                <a:latin typeface="Calibri" pitchFamily="34" charset="0"/>
              </a:rPr>
              <a:t>feeder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Por se encontrar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na fase final dos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estudos, o valor previsional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ainda não está totalmente apurado.</a:t>
            </a:r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3171574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PORTO AMBOIM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31715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PORTO AMBOIM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6082" name="Picture 2" descr="http://farm4.staticflickr.com/3039/4598164636_0a7d2342bf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7" y="2337291"/>
            <a:ext cx="4320000" cy="239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50" y="3717651"/>
            <a:ext cx="3240000" cy="2432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72" y="1003762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2383514"/>
            <a:ext cx="80826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investimento no Porto do Lobito incide sobre quatro vectores do tráfego nacional e internacional: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carga contentorizada;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granéis sólidos;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Combustíveis;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mineiros.</a:t>
            </a:r>
          </a:p>
          <a:p>
            <a:pPr lvl="1"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Com o objectivo de se tornar mais competitivo, com maior capacidade e maior segurança, transforma-se assim num dos mais activos agentes na internacionalização das empresas e da economia angolana.</a:t>
            </a:r>
          </a:p>
          <a:p>
            <a:pPr algn="just"/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1629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LOBITO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43802" y="1892195"/>
            <a:ext cx="80826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Angola está há já alguns anos a esta parte, a ganhar preponderância no mercado austral do continente Africano e em particular no lado atlântico desta mesma região, capacitando-a num forte candidato a cotar-se como uma plataforma continental de logística.</a:t>
            </a:r>
          </a:p>
          <a:p>
            <a:pPr algn="just"/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É perfeitamente justificável, e desejável, na perspectiva da modernização e incremento da competitividade da Economia Nacional, o esforço que está a ser efectuado pelo Estado Angolano na modernização do seu Sistema Marítimo-Portuário.</a:t>
            </a:r>
          </a:p>
          <a:p>
            <a:pPr algn="just"/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2383514"/>
            <a:ext cx="80826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investimento no Porto do Lobito aproximou-se dos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1.175 Milhões de USD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, divididos da seguinte forma:</a:t>
            </a:r>
          </a:p>
          <a:p>
            <a:pPr algn="just"/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Reabilitação do Porto do Lobito - </a:t>
            </a:r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34.301.547,00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Terminal de contentores - </a:t>
            </a:r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643.430.177,00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Terminal de minérios - </a:t>
            </a:r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496.916.075,00</a:t>
            </a: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1629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LOBITO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8916" name="Picture 4" descr="E:\fotos lobito e huambo\PIC_2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97" y="1068958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8915" name="Picture 3" descr="E:\fotos lobito e huambo\PIC_2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3891397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E:\fotos lobito e huambo\PIC_2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0" y="2190209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5913" y="5988229"/>
            <a:ext cx="2162900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LOBITO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2162900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LOBITO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62" name="Picture 2" descr="E:\fotos lobito e huambo\PIC_1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0" y="2450773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E:\PC ALBINO DOCS BRUNO\FOTOGRAFIAS MINERALEIRO E TERRENO DO SR ROQUE\PIC_3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1131942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E:\PC ALBINO DOCS BRUNO\FOTOGRAFIAS MINERALEIRO E TERRENO DO SR ROQUE\PIC_3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3821310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Integrada na estratégia global do desenvolvimento económico e social de Angola, o Namibe tem no porto  o seu papel de alavancagem da economia da região sul do país, em função do processo de reabilitação e modernização das suas infra-estruturas, actualmente em curso.</a:t>
            </a: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Porto do Namibe está num processo de reabilitação, orçamentado em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250 milhões de dólares.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265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NAMIBE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2265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DO NAMIBE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7" y="2002156"/>
            <a:ext cx="432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851338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par dos projectos de Luanda e do Norte de Angola estão também em curso projectos de ligação ao Dande, Porto Amboim, Lobito e Namibe. </a:t>
            </a:r>
          </a:p>
          <a:p>
            <a:pPr algn="just"/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Contudo no sector fluvial, já está em funcionamento o transporte de passageiros e bens no rio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Luvumbo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, que faz fronteira entre a província do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Kuando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Kubamgo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a e República da Zâmbia e no rio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Rivungo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a ligar a mesma província à Namíbia.</a:t>
            </a:r>
            <a:endParaRPr lang="pt-PT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489849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CABOTAGEM FLUVIAL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Sector dos Transportes desempenha um papel fundamental na reconstrução e desenvolvimento de Angola, não só em termos de serviços a fornecer aos outros sectores da economia nacional, mas igualmente como motor para a expansão de toda a actividade produtiva do País.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317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ESTRATÉGIA PARA O SECTOR DOS TRANSPORTES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335837"/>
            <a:ext cx="808269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Nesse sentido, a orientação principal do Programa do Executivo para o sector e:</a:t>
            </a: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Dotar o País de uma rede de transportes adequada aos objectivos do crescimento do mercado nacional e regional, que seja facilitador do processo de desenvolvimento económico e potenciador das políticas de base territorial e populacional;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Consolidar uma rede estruturada de transportes públicos de passageiros aos níveis municipal, provincial, interprovincial e das cidades do País que garanta maior mobilidade das pessoas e assegure a intermodalidade de transportes.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317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ESTRATÉGIA PARA O SECTOR DOS TRANSPORTES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335837"/>
            <a:ext cx="80826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Para garantir a persecução dos objectivos para o sector, é necessário, </a:t>
            </a:r>
            <a:r>
              <a:rPr lang="pt-PT" sz="2800" b="0" u="sng" dirty="0" smtClean="0">
                <a:solidFill>
                  <a:schemeClr val="tx1"/>
                </a:solidFill>
                <a:latin typeface="Calibri" pitchFamily="34" charset="0"/>
              </a:rPr>
              <a:t>visualizar os portos como um dos elementos estruturais da rede de transportes e da cadeia logística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Desse modo, projectos como a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Rede Ferroviária Nacional</a:t>
            </a:r>
            <a:r>
              <a:rPr lang="pt-PT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ou a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Rede de Plataformas Logísticas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são parte estruturante para o desenvolvimento económico-social do país.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317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ESTRATÉGIA PARA O SECTOR DOS TRANSPORTES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919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Rede Ferroviária Nacional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3" y="373097"/>
            <a:ext cx="5096501" cy="592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1892195"/>
            <a:ext cx="80826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Angola está hoje a transformar os seus portos.</a:t>
            </a: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De  meros locais de trânsito e de estacionamento de mercadorias, em autênticos centros de logística, passando a oferecer serviços integrados de valor acrescentado ligados às cargas e aos operadores, que vão desde o armazenamento prolongado à prestação de serviços de logística diversos, que incorporam valor e permitem a redistribuição de importantes mais-valias para os portos.</a:t>
            </a:r>
          </a:p>
        </p:txBody>
      </p:sp>
    </p:spTree>
    <p:extLst>
      <p:ext uri="{BB962C8B-B14F-4D97-AF65-F5344CB8AC3E}">
        <p14:creationId xmlns:p14="http://schemas.microsoft.com/office/powerpoint/2010/main" val="38459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34589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Rede de Plataformas Logísticas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Imagem 10" descr="Mapa Bas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043" y="632508"/>
            <a:ext cx="6160957" cy="56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34323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Rede Integrada de Transportes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18" y="161925"/>
            <a:ext cx="6326391" cy="61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92841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PLANO DE ACÇÃO PARA O SECTOR DOS TRANSPORTES</a:t>
            </a:r>
            <a:b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Ramo Marítimo-Portuário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"/>
          <a:stretch/>
        </p:blipFill>
        <p:spPr>
          <a:xfrm>
            <a:off x="205486" y="2496076"/>
            <a:ext cx="8829308" cy="18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92841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PLANO DE ACÇÃO PARA O SECTOR DOS TRANSPORTES</a:t>
            </a:r>
            <a:b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Ramo Marítimo-Portuário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>
          <a:xfrm>
            <a:off x="205486" y="2934269"/>
            <a:ext cx="8829308" cy="26291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" b="76752"/>
          <a:stretch/>
        </p:blipFill>
        <p:spPr>
          <a:xfrm>
            <a:off x="205486" y="2496076"/>
            <a:ext cx="8829308" cy="4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592841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PLANO DE ACÇÃO PARA O SECTOR DOS TRANSPORTES</a:t>
            </a:r>
            <a:b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Ramo Marítimo-Portuário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" b="76752"/>
          <a:stretch/>
        </p:blipFill>
        <p:spPr>
          <a:xfrm>
            <a:off x="205486" y="2496076"/>
            <a:ext cx="8829308" cy="4381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/>
          <a:stretch/>
        </p:blipFill>
        <p:spPr>
          <a:xfrm>
            <a:off x="205486" y="2934268"/>
            <a:ext cx="8829308" cy="25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37321" y="2222266"/>
            <a:ext cx="42076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Assim, cumprindo com as orientações emanadas da estratégia Governamental 2013-2017, prevê-se um investimento na ordem dos 8,8 mil milhões de dólares, distribuindo-se o investimento pelos  diferentes portos.</a:t>
            </a:r>
          </a:p>
          <a:p>
            <a:pPr algn="just"/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32833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RESUMO DO INVESTIMENTO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09" y="1832358"/>
            <a:ext cx="37433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1206" y="2903978"/>
            <a:ext cx="4340225" cy="150567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MUITO OBRIGADO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TODOS PELA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ATENÇÃO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" y="1775190"/>
            <a:ext cx="4329113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1892195"/>
            <a:ext cx="8082698" cy="458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Estão em curso estudos e intervenções nos portos angolanos que permitirão aumentar as suas capacidades e melhorar consideravelmente os seus níveis operacionais.</a:t>
            </a:r>
          </a:p>
          <a:p>
            <a:pPr algn="just"/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Destas destacam-se 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Aumento dos parques de contentores nos portos do Lobito, Namibe e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Soyo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nova ponte de cais no Porto de Cabinda.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melhoria na circulação e acostagem do embarque de navios no Porto de Luanda.</a:t>
            </a:r>
          </a:p>
          <a:p>
            <a:pPr algn="just"/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43802" y="1892195"/>
            <a:ext cx="808269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Para além das intervenções anteriores estão ainda programados e/ou em curso novas infra-estruturas portuárias, nomeadamente:</a:t>
            </a:r>
          </a:p>
          <a:p>
            <a:pPr algn="just"/>
            <a:endParaRPr lang="pt-PT" sz="2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construção do Novo Porto da Barra do Dande;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construção do Porto de águas profundas de Cabinda;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 construção do Porto Comercial de Porto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Amboím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/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pt-PT" sz="2800" b="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Bem como os importantes terminais de cabotagem marítima e fluvial.</a:t>
            </a:r>
          </a:p>
          <a:p>
            <a:pPr algn="just"/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9940" name="Picture 4" descr="E:\LOGISTEL\ANGOLA\IMPA\IMPA - CABOTAGEM MARITIMO FLUVIAL NORTE DE ANGOLA\0.18.Travessia Rio Zaire\APS.BB. Capa - Travessia fluvial do rio Zaire\APS.BB.3\angola_flag_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4" y="639114"/>
            <a:ext cx="4947613" cy="56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trela de 5 pontas 2"/>
          <p:cNvSpPr/>
          <p:nvPr/>
        </p:nvSpPr>
        <p:spPr bwMode="auto">
          <a:xfrm>
            <a:off x="2158206" y="824044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strela de 5 pontas 12"/>
          <p:cNvSpPr/>
          <p:nvPr/>
        </p:nvSpPr>
        <p:spPr bwMode="auto">
          <a:xfrm>
            <a:off x="2326644" y="1178388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Estrela de 5 pontas 13"/>
          <p:cNvSpPr/>
          <p:nvPr/>
        </p:nvSpPr>
        <p:spPr bwMode="auto">
          <a:xfrm>
            <a:off x="2733686" y="2232038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Estrela de 5 pontas 14"/>
          <p:cNvSpPr/>
          <p:nvPr/>
        </p:nvSpPr>
        <p:spPr bwMode="auto">
          <a:xfrm>
            <a:off x="2877686" y="2928074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Estrela de 5 pontas 15"/>
          <p:cNvSpPr/>
          <p:nvPr/>
        </p:nvSpPr>
        <p:spPr bwMode="auto">
          <a:xfrm>
            <a:off x="2272452" y="5057125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Estrela de 5 pontas 16"/>
          <p:cNvSpPr/>
          <p:nvPr/>
        </p:nvSpPr>
        <p:spPr bwMode="auto">
          <a:xfrm>
            <a:off x="2878484" y="3744370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33686" y="915836"/>
            <a:ext cx="135165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DE CABINDA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80502" y="1466730"/>
            <a:ext cx="116570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DO SOYO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396080" y="2323830"/>
            <a:ext cx="130676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DE LUANDA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78217" y="3009970"/>
            <a:ext cx="175560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DO PORTO AMBOIM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58318" y="3836162"/>
            <a:ext cx="126829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DO LOBITO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99182" y="5148917"/>
            <a:ext cx="128753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PORTO DO NAMIBE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57629" y="935516"/>
            <a:ext cx="44313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LOCALIZAÇÃO DOS PORTOS DE ANGOLA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O Novo porto de águas profundas de Cabinda permitirá impor sobre o rio Zaire um movimento comercial significativo de armação e de bandeira angolana, equilibrando o poderio e o quase monopólio dos portos de </a:t>
            </a:r>
            <a:r>
              <a:rPr lang="pt-PT" sz="2800" b="0" dirty="0" err="1" smtClean="0">
                <a:solidFill>
                  <a:schemeClr val="tx1"/>
                </a:solidFill>
                <a:latin typeface="Calibri" pitchFamily="34" charset="0"/>
              </a:rPr>
              <a:t>Boma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 e de Matadi da República Democrática do Congo.</a:t>
            </a:r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315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DE CABINDA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662" y="2411110"/>
            <a:ext cx="8082698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As obras de construção do Novo Porto de Águas Profundas de Cabinda estão orçamentadas em </a:t>
            </a:r>
            <a:r>
              <a:rPr lang="pt-PT" sz="2800" dirty="0" smtClean="0">
                <a:solidFill>
                  <a:schemeClr val="tx1"/>
                </a:solidFill>
                <a:latin typeface="Calibri" pitchFamily="34" charset="0"/>
              </a:rPr>
              <a:t>3 milhões de dólares </a:t>
            </a:r>
            <a:r>
              <a:rPr lang="pt-PT" sz="2800" b="0" dirty="0" smtClean="0">
                <a:solidFill>
                  <a:schemeClr val="tx1"/>
                </a:solidFill>
                <a:latin typeface="Calibri" pitchFamily="34" charset="0"/>
              </a:rPr>
              <a:t>e dotarão o futuro porto de um cais comercial de 1550 metros e criar cerca de mil novos empregos directos a curto prazo e, 1500 a longo prazo.</a:t>
            </a:r>
            <a:endParaRPr lang="pt-PT" sz="2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5913" y="1730612"/>
            <a:ext cx="2315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DE CABINDA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4804011" y="0"/>
            <a:ext cx="4435523" cy="68675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t="20193" r="10619" b="6250"/>
          <a:stretch>
            <a:fillRect/>
          </a:stretch>
        </p:blipFill>
        <p:spPr bwMode="auto">
          <a:xfrm>
            <a:off x="315913" y="161925"/>
            <a:ext cx="1485900" cy="11604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0" y="6515100"/>
            <a:ext cx="4316413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5130" b="17067"/>
          <a:stretch>
            <a:fillRect/>
          </a:stretch>
        </p:blipFill>
        <p:spPr bwMode="auto">
          <a:xfrm>
            <a:off x="4289425" y="6524625"/>
            <a:ext cx="4314825" cy="342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73280" r="65533" b="17319"/>
          <a:stretch>
            <a:fillRect/>
          </a:stretch>
        </p:blipFill>
        <p:spPr bwMode="auto">
          <a:xfrm>
            <a:off x="8577263" y="6524625"/>
            <a:ext cx="498475" cy="333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2197" y="146287"/>
            <a:ext cx="4340225" cy="9856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DE INVESTIMENTOS NOS PORTOS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ANGOLA</a:t>
            </a:r>
          </a:p>
          <a:p>
            <a:pPr algn="r" eaLnBrk="0" hangingPunct="0">
              <a:lnSpc>
                <a:spcPct val="85000"/>
              </a:lnSpc>
              <a:defRPr/>
            </a:pPr>
            <a:endParaRPr lang="pt-P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913" y="5988229"/>
            <a:ext cx="2315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</a:rPr>
              <a:t>PORTO DE CABINDA</a:t>
            </a:r>
            <a:endParaRPr lang="pt-P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2" y="1877013"/>
            <a:ext cx="4320000" cy="360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3678453"/>
            <a:ext cx="4320000" cy="2632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2" y="1131942"/>
            <a:ext cx="4320000" cy="2315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4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1492</Words>
  <Application>Microsoft Office PowerPoint</Application>
  <PresentationFormat>Apresentação no Ecrã (4:3)</PresentationFormat>
  <Paragraphs>143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Albino</dc:creator>
  <cp:lastModifiedBy>Albino</cp:lastModifiedBy>
  <cp:revision>436</cp:revision>
  <cp:lastPrinted>2004-10-07T20:40:31Z</cp:lastPrinted>
  <dcterms:created xsi:type="dcterms:W3CDTF">2004-09-28T00:17:37Z</dcterms:created>
  <dcterms:modified xsi:type="dcterms:W3CDTF">2013-10-17T06:49:26Z</dcterms:modified>
</cp:coreProperties>
</file>